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9" r:id="rId4"/>
    <p:sldId id="270" r:id="rId5"/>
    <p:sldId id="260" r:id="rId6"/>
    <p:sldId id="261" r:id="rId7"/>
    <p:sldId id="262" r:id="rId8"/>
    <p:sldId id="267" r:id="rId9"/>
    <p:sldId id="263" r:id="rId10"/>
    <p:sldId id="264" r:id="rId11"/>
    <p:sldId id="268" r:id="rId12"/>
    <p:sldId id="265" r:id="rId13"/>
    <p:sldId id="266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58D91-F928-4EE0-92F7-97D007B1FC1F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6E32F-494D-4934-BBD6-B7009D10C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56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6E32F-494D-4934-BBD6-B7009D10C1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CB5DFD-4198-4F0A-B8E2-A8AE9776C8B7}" type="datetimeFigureOut">
              <a:rPr lang="en-US" smtClean="0"/>
              <a:pPr/>
              <a:t>8/29/2023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6B664B-CC08-4668-89DB-A91B0E10857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researchgate.net/figure/Schematic-representing-the-distinct-changes-in-sperm-surface-architecture-throughout-the_fig1_47645540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rs/url?sa=i&amp;rct=j&amp;q=&amp;esrc=s&amp;source=images&amp;cd=&amp;cad=rja&amp;uact=8&amp;ved=2ahUKEwido5n7u7jcAhWRa1AKHfQ8BosQjRx6BAgBEAU&amp;url=https://www.shutterstock.com/search/fertility+pregnancy?searchterm=fertility%20pregnancy&amp;image_type=vector&amp;safe=true&amp;search_source=base_related_searches&amp;page=2&amp;psig=AOvVaw1M2I6DpRctmbCVdMca9Rjh&amp;ust=15325468029937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www.google.rs/url?sa=i&amp;rct=j&amp;q=&amp;esrc=s&amp;source=images&amp;cd=&amp;cad=rja&amp;uact=8&amp;ved=2ahUKEwi75s_xjondAhXBzaQKHbPID1UQjRx6BAgBEAU&amp;url=https://fr.dreamstime.com/images-libres-de-droits-structure-des-gam%C3%A8tes-humaines-oeuf-et-sperme-image27447129&amp;psig=AOvVaw0EgVq9Nk3QeRSahu8lyoXU&amp;ust=153531711559451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rs/url?sa=i&amp;rct=j&amp;q=&amp;esrc=s&amp;source=images&amp;cd=&amp;cad=rja&amp;uact=8&amp;ved=2ahUKEwjDwvqWvrjcAhXML1AKHR47CCkQjRx6BAgBEAU&amp;url=https://study.com/academy/lesson/acrosome-reaction-function-definition.html&amp;psig=AOvVaw03BE7pDWO27lgxGIb0olVs&amp;ust=153254741366163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www.google.rs/url?sa=i&amp;rct=j&amp;q=&amp;esrc=s&amp;source=images&amp;cd=&amp;cad=rja&amp;uact=8&amp;ved=2ahUKEwj2o_O-vrjcAhXOYlAKHQ2MD34QjRx6BAgBEAU&amp;url=https://study.com/academy/lesson/acrosome-reaction-function-definition.html&amp;psig=AOvVaw03BE7pDWO27lgxGIb0olVs&amp;ust=153254741366163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rs/url?sa=i&amp;rct=j&amp;q=&amp;esrc=s&amp;source=images&amp;cd=&amp;cad=rja&amp;uact=8&amp;ved=2ahUKEwi75s_xjondAhXBzaQKHbPID1UQjRx6BAgBEAU&amp;url=https://www.dreamstime.com/stock-illustration-fertilization-penetration-sperm-cell-egg-union-ovum-spermatozoon-contacts-surface-initiates-image44005364&amp;psig=AOvVaw0EgVq9Nk3QeRSahu8lyoXU&amp;ust=153531711559451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ogle.rs/url?sa=i&amp;rct=j&amp;q=&amp;esrc=s&amp;source=images&amp;cd=&amp;cad=rja&amp;uact=8&amp;ved=2ahUKEwizhZm_kYndAhVMDewKHehQAFoQjRx6BAgBEAU&amp;url=https://www.pinterest.com/pin/485122191104324876/&amp;psig=AOvVaw0F93Onmb99Z0nzI4B68BuY&amp;ust=153531835925072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rs/url?sa=i&amp;rct=j&amp;q=&amp;esrc=s&amp;source=images&amp;cd=&amp;cad=rja&amp;uact=8&amp;ved=2ahUKEwjU-sjJyLjcAhVRKVAKHd7iCmcQjRx6BAgBEAU&amp;url=http://www.genetics.org/content/197/1/199&amp;psig=AOvVaw3vpc-qXUw2FAmgZJXXySzp&amp;ust=1532550097565499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rs/url?sa=i&amp;rct=j&amp;q=&amp;esrc=s&amp;source=images&amp;cd=&amp;cad=rja&amp;uact=8&amp;ved=2ahUKEwi_-PKP0bjcAhWLaVAKHQBUDMYQjRx6BAgBEAU&amp;url=https://myhealth.alberta.ca/Health/pages/conditions.aspx?hwid=tp13143&amp;psig=AOvVaw0Zh6SSYc2vu3XlWJ2x8DQw&amp;ust=15325504620406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Оплођење код сисара</a:t>
            </a:r>
            <a:endParaRPr lang="en-US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56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Оплођење код сисара</a:t>
            </a:r>
            <a:endParaRPr lang="en-US" sz="36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389120"/>
          </a:xfrm>
        </p:spPr>
        <p:txBody>
          <a:bodyPr/>
          <a:lstStyle/>
          <a:p>
            <a:r>
              <a:rPr lang="sr-Cyrl-RS" dirty="0"/>
              <a:t>Сперматозоид </a:t>
            </a:r>
            <a:r>
              <a:rPr lang="sr-Cyrl-RS" b="1" dirty="0">
                <a:solidFill>
                  <a:srgbClr val="FF0000"/>
                </a:solidFill>
              </a:rPr>
              <a:t>није </a:t>
            </a:r>
            <a:r>
              <a:rPr lang="sr-Cyrl-RS" dirty="0"/>
              <a:t>одмах способан за оплођење-проводи извесно време у полним одводима женке-</a:t>
            </a:r>
            <a:r>
              <a:rPr lang="sr-Cyrl-RS" dirty="0">
                <a:solidFill>
                  <a:srgbClr val="FF0000"/>
                </a:solidFill>
              </a:rPr>
              <a:t>капацитација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sr-Cyrl-RS" dirty="0">
                <a:solidFill>
                  <a:srgbClr val="FF0000"/>
                </a:solidFill>
              </a:rPr>
              <a:t>губи се заштитни омотач, који настаје у процесу матурације у епидидимису мушкарца.</a:t>
            </a:r>
          </a:p>
          <a:p>
            <a:endParaRPr lang="sr-Cyrl-RS" dirty="0">
              <a:solidFill>
                <a:srgbClr val="FF0000"/>
              </a:solidFill>
            </a:endParaRPr>
          </a:p>
          <a:p>
            <a:endParaRPr lang="sr-Cyrl-R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098" name="Picture 2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95674"/>
            <a:ext cx="815340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793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06" y="838200"/>
            <a:ext cx="8229600" cy="627888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</a:rPr>
              <a:t>Оплођење код сисара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06" y="2057400"/>
            <a:ext cx="8534400" cy="4389120"/>
          </a:xfrm>
        </p:spPr>
        <p:txBody>
          <a:bodyPr/>
          <a:lstStyle/>
          <a:p>
            <a:r>
              <a:rPr lang="sr-Cyrl-RS" dirty="0"/>
              <a:t>После овулације у женским полним одводима се луче </a:t>
            </a:r>
            <a:r>
              <a:rPr lang="sr-Cyrl-RS" dirty="0">
                <a:solidFill>
                  <a:srgbClr val="FF0000"/>
                </a:solidFill>
              </a:rPr>
              <a:t>2 супстанце </a:t>
            </a:r>
            <a:r>
              <a:rPr lang="sr-Cyrl-RS" u="sng" dirty="0"/>
              <a:t>са антагонистичким дејством</a:t>
            </a:r>
            <a:r>
              <a:rPr lang="sr-Cyrl-RS" dirty="0"/>
              <a:t>:</a:t>
            </a:r>
          </a:p>
          <a:p>
            <a:pPr marL="0" indent="0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</a:rPr>
              <a:t>1. фертилизин, </a:t>
            </a:r>
            <a:r>
              <a:rPr lang="sr-Cyrl-RS" dirty="0"/>
              <a:t>продукује ооцита, одбија сперматозоиде  који нису прошли капацитацију</a:t>
            </a: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</a:rPr>
              <a:t>2.антифертилизин, </a:t>
            </a:r>
            <a:r>
              <a:rPr lang="sr-Cyrl-RS" dirty="0"/>
              <a:t>стварају полни одводи женке, кочи дејство фертилизина.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992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65532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Оплођење код сисара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458200" cy="4389120"/>
          </a:xfrm>
        </p:spPr>
        <p:txBody>
          <a:bodyPr/>
          <a:lstStyle/>
          <a:p>
            <a:endParaRPr lang="sr-Cyrl-RS" dirty="0"/>
          </a:p>
          <a:p>
            <a:pPr marL="0" indent="0">
              <a:buNone/>
            </a:pPr>
            <a:r>
              <a:rPr lang="sr-Cyrl-RS" dirty="0"/>
              <a:t>После капацитације  сперматозоида, када дође до контакта са јајном ћелијом, акрозом сперматозоида излучи 2 ензима: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1</a:t>
            </a:r>
            <a:r>
              <a:rPr lang="sr-Cyrl-RS" dirty="0">
                <a:solidFill>
                  <a:srgbClr val="FF0000"/>
                </a:solidFill>
              </a:rPr>
              <a:t>.хијалуронидазу</a:t>
            </a:r>
            <a:r>
              <a:rPr lang="sr-Cyrl-RS" dirty="0"/>
              <a:t>-разлаже мукополисахариде у опни јајне ћелије </a:t>
            </a:r>
            <a:r>
              <a:rPr lang="en-US" i="1" dirty="0"/>
              <a:t>corona </a:t>
            </a:r>
            <a:r>
              <a:rPr lang="en-US" i="1" dirty="0" err="1"/>
              <a:t>radiata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2</a:t>
            </a:r>
            <a:r>
              <a:rPr lang="en-US" i="1" dirty="0">
                <a:solidFill>
                  <a:srgbClr val="FF0000"/>
                </a:solidFill>
              </a:rPr>
              <a:t>. </a:t>
            </a:r>
            <a:r>
              <a:rPr lang="sr-Cyrl-RS" dirty="0">
                <a:solidFill>
                  <a:srgbClr val="FF0000"/>
                </a:solidFill>
              </a:rPr>
              <a:t>спермолизин</a:t>
            </a:r>
            <a:r>
              <a:rPr lang="sr-Cyrl-RS" dirty="0"/>
              <a:t>-разлаже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en-US" i="1" dirty="0" err="1"/>
              <a:t>zonu</a:t>
            </a:r>
            <a:r>
              <a:rPr lang="en-US" i="1" dirty="0"/>
              <a:t> </a:t>
            </a:r>
            <a:r>
              <a:rPr lang="en-US" i="1" dirty="0" err="1"/>
              <a:t>pelucidu</a:t>
            </a:r>
            <a:r>
              <a:rPr lang="sr-Cyrl-RS" i="1" dirty="0"/>
              <a:t> </a:t>
            </a:r>
            <a:r>
              <a:rPr lang="sr-Cyrl-RS" dirty="0"/>
              <a:t>и</a:t>
            </a:r>
            <a:r>
              <a:rPr lang="sr-Cyrl-RS" i="1" dirty="0"/>
              <a:t> </a:t>
            </a:r>
            <a:r>
              <a:rPr lang="sr-Cyrl-RS" dirty="0"/>
              <a:t>омогућава пролаз сперматозоида у ооциту.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234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458200" cy="76200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Модификације процеса оплођења</a:t>
            </a:r>
            <a:endParaRPr lang="en-US" sz="36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  <a:cs typeface="Arial" panose="020B0604020202020204" pitchFamily="34" charset="0"/>
              </a:rPr>
              <a:t>Полиспермија- </a:t>
            </a:r>
            <a:r>
              <a:rPr lang="sr-Cyrl-RS" dirty="0">
                <a:cs typeface="Arial" panose="020B0604020202020204" pitchFamily="34" charset="0"/>
              </a:rPr>
              <a:t>продор већег броја сперматозоида  у ооциту, али се само пронуклеус једног сперматозоида спаја са пронуклеусом ј.ћ.</a:t>
            </a:r>
          </a:p>
          <a:p>
            <a:pPr marL="0" indent="0">
              <a:buNone/>
            </a:pPr>
            <a:r>
              <a:rPr lang="sr-Cyrl-RS" dirty="0">
                <a:cs typeface="Arial" panose="020B0604020202020204" pitchFamily="34" charset="0"/>
              </a:rPr>
              <a:t>Код моноспермичних организама-полиспермија доводи до уништења јајне ћелије.</a:t>
            </a:r>
          </a:p>
          <a:p>
            <a:pPr marL="0" indent="0">
              <a:buNone/>
            </a:pPr>
            <a:endParaRPr lang="sr-Cyrl-R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  <a:cs typeface="Arial" panose="020B0604020202020204" pitchFamily="34" charset="0"/>
              </a:rPr>
              <a:t>Партеногенеза</a:t>
            </a:r>
            <a:r>
              <a:rPr lang="sr-Cyrl-RS" dirty="0">
                <a:cs typeface="Arial" panose="020B0604020202020204" pitchFamily="34" charset="0"/>
              </a:rPr>
              <a:t>-развиће организма из јајне ћелије без оплођења гаметом супротног пола.</a:t>
            </a:r>
          </a:p>
          <a:p>
            <a:pPr marL="0" indent="0">
              <a:buNone/>
            </a:pPr>
            <a:r>
              <a:rPr lang="sr-Cyrl-RS" dirty="0">
                <a:cs typeface="Arial" panose="020B0604020202020204" pitchFamily="34" charset="0"/>
              </a:rPr>
              <a:t>Код потомка оба генома потичу од  једног родитеља.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16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E1F87-C0B9-A621-3125-564EA146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33400"/>
            <a:ext cx="8610600" cy="762000"/>
          </a:xfrm>
        </p:spPr>
        <p:txBody>
          <a:bodyPr>
            <a:normAutofit/>
          </a:bodyPr>
          <a:lstStyle/>
          <a:p>
            <a:r>
              <a:rPr lang="sr-Cyrl-RS" sz="3600" dirty="0">
                <a:solidFill>
                  <a:schemeClr val="tx1"/>
                </a:solidFill>
                <a:latin typeface="+mn-lt"/>
              </a:rPr>
              <a:t>Андрогенеза и партеногенеза код човека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F9E7-D513-E720-732D-37B4A7B2C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724400"/>
          </a:xfrm>
        </p:spPr>
        <p:txBody>
          <a:bodyPr>
            <a:normAutofit/>
          </a:bodyPr>
          <a:lstStyle/>
          <a:p>
            <a:r>
              <a:rPr lang="sr-Cyrl-RS" dirty="0"/>
              <a:t>Андрогенеза проузрокује </a:t>
            </a:r>
            <a:r>
              <a:rPr lang="sr-Cyrl-RS" dirty="0">
                <a:solidFill>
                  <a:srgbClr val="FF0000"/>
                </a:solidFill>
              </a:rPr>
              <a:t>комплетне хидатидиформне моле.</a:t>
            </a:r>
          </a:p>
          <a:p>
            <a:r>
              <a:rPr lang="sr-Cyrl-RS" dirty="0"/>
              <a:t>Више од 90% мола има кариотип </a:t>
            </a:r>
            <a:r>
              <a:rPr lang="sr-Cyrl-RS" dirty="0">
                <a:solidFill>
                  <a:srgbClr val="FF0000"/>
                </a:solidFill>
              </a:rPr>
              <a:t>46,ХХ, а мали број је 46, Х</a:t>
            </a:r>
            <a:r>
              <a:rPr lang="en-US" dirty="0">
                <a:solidFill>
                  <a:srgbClr val="FF0000"/>
                </a:solidFill>
              </a:rPr>
              <a:t>Y.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sr-Cyrl-RS" dirty="0"/>
              <a:t>На основу генетичких маркера утврђено је да је гонозомска конституција </a:t>
            </a:r>
            <a:r>
              <a:rPr lang="sr-Cyrl-RS" dirty="0">
                <a:solidFill>
                  <a:srgbClr val="FF0000"/>
                </a:solidFill>
              </a:rPr>
              <a:t>увек пореклом од оца. </a:t>
            </a:r>
          </a:p>
          <a:p>
            <a:r>
              <a:rPr lang="sr-Cyrl-RS" u="sng" dirty="0"/>
              <a:t>Моле са ХХ конституцијом настају оплођењем </a:t>
            </a:r>
            <a:r>
              <a:rPr lang="sr-Cyrl-RS" dirty="0"/>
              <a:t>ј.ћ. са нефунцкионалним једром  са </a:t>
            </a:r>
            <a:r>
              <a:rPr lang="sr-Cyrl-RS" dirty="0">
                <a:solidFill>
                  <a:srgbClr val="FF0000"/>
                </a:solidFill>
              </a:rPr>
              <a:t>1 хаплоидним  сперматозоидом </a:t>
            </a:r>
            <a:r>
              <a:rPr lang="sr-Cyrl-RS" dirty="0"/>
              <a:t>па се деси дупликација генома (</a:t>
            </a:r>
            <a:r>
              <a:rPr lang="sr-Cyrl-RS" dirty="0">
                <a:solidFill>
                  <a:srgbClr val="0070C0"/>
                </a:solidFill>
              </a:rPr>
              <a:t>хомозиготна мола</a:t>
            </a:r>
            <a:r>
              <a:rPr lang="sr-Cyrl-RS" dirty="0"/>
              <a:t>) или се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˶</a:t>
            </a:r>
            <a:r>
              <a:rPr lang="sr-Cyrl-RS" dirty="0"/>
              <a:t>празна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˶</a:t>
            </a:r>
            <a:r>
              <a:rPr lang="sr-Cyrl-RS" dirty="0"/>
              <a:t> ј.ћ.оплоди са </a:t>
            </a:r>
            <a:r>
              <a:rPr lang="sr-Cyrl-RS" dirty="0">
                <a:solidFill>
                  <a:srgbClr val="FF0000"/>
                </a:solidFill>
              </a:rPr>
              <a:t>2 хаплоидна сперматозоида </a:t>
            </a:r>
            <a:r>
              <a:rPr lang="sr-Cyrl-RS" dirty="0"/>
              <a:t>(</a:t>
            </a:r>
            <a:r>
              <a:rPr lang="sr-Cyrl-RS" dirty="0">
                <a:solidFill>
                  <a:srgbClr val="0070C0"/>
                </a:solidFill>
              </a:rPr>
              <a:t>хетерозиготна мола</a:t>
            </a:r>
            <a:r>
              <a:rPr lang="sr-Cyrl-R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90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63CCC-1925-DCFA-D25B-E4F2D4697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553065"/>
            <a:ext cx="8229600" cy="932688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</a:rPr>
              <a:t>Партеногенеза код човека 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3403A-23C0-0B4C-7FD0-584A5F433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8912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Резултира тератомима (тумори грађени од различитих ткива пореклом из герминативне ћелије са могућношћу диференцијације у сва три клицина листа).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Тератоми могу настати:</a:t>
            </a:r>
          </a:p>
          <a:p>
            <a:pPr>
              <a:buFontTx/>
              <a:buChar char="-"/>
            </a:pPr>
            <a:r>
              <a:rPr lang="sr-Cyrl-RS" dirty="0"/>
              <a:t>из премејотичких ћелија</a:t>
            </a:r>
          </a:p>
          <a:p>
            <a:pPr>
              <a:buFontTx/>
              <a:buChar char="-"/>
            </a:pPr>
            <a:r>
              <a:rPr lang="sr-Cyrl-RS" dirty="0"/>
              <a:t>услед поремећаја у мејози </a:t>
            </a:r>
            <a:r>
              <a:rPr lang="en-US" dirty="0"/>
              <a:t>I </a:t>
            </a:r>
            <a:r>
              <a:rPr lang="sr-Cyrl-RS" dirty="0"/>
              <a:t>или </a:t>
            </a:r>
            <a:r>
              <a:rPr lang="en-US" dirty="0"/>
              <a:t>II</a:t>
            </a:r>
            <a:endParaRPr lang="sr-Cyrl-RS" dirty="0"/>
          </a:p>
          <a:p>
            <a:pPr>
              <a:buFontTx/>
              <a:buChar char="-"/>
            </a:pPr>
            <a:r>
              <a:rPr lang="sr-Cyrl-RS" dirty="0"/>
              <a:t>дупликацијом хаплоидне оотиде.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2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Оплођење-фертилизација</a:t>
            </a:r>
            <a:endParaRPr lang="en-US" sz="36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4953000" cy="50291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000" dirty="0">
              <a:cs typeface="Arial" panose="020B0604020202020204" pitchFamily="34" charset="0"/>
            </a:endParaRPr>
          </a:p>
          <a:p>
            <a:r>
              <a:rPr lang="sr-Cyrl-RS" sz="2000" dirty="0">
                <a:cs typeface="Arial" panose="020B0604020202020204" pitchFamily="34" charset="0"/>
              </a:rPr>
              <a:t>Оплођење (фертилизација, фекондација) је процес спајања мушке и женске полне ћелије.</a:t>
            </a:r>
          </a:p>
          <a:p>
            <a:r>
              <a:rPr lang="sr-Cyrl-RS" sz="2000" dirty="0">
                <a:cs typeface="Arial" panose="020B0604020202020204" pitchFamily="34" charset="0"/>
              </a:rPr>
              <a:t>Спајањем гамета настаје оплођена јајна ћелија</a:t>
            </a:r>
            <a:r>
              <a:rPr lang="en-US" sz="2000" dirty="0">
                <a:cs typeface="Arial" panose="020B0604020202020204" pitchFamily="34" charset="0"/>
              </a:rPr>
              <a:t>-</a:t>
            </a:r>
            <a:r>
              <a:rPr lang="sr-Cyrl-RS" sz="2000" dirty="0">
                <a:solidFill>
                  <a:srgbClr val="FF0000"/>
                </a:solidFill>
                <a:cs typeface="Arial" panose="020B0604020202020204" pitchFamily="34" charset="0"/>
              </a:rPr>
              <a:t>зигот</a:t>
            </a:r>
            <a:r>
              <a:rPr lang="sr-Cyrl-RS" sz="2000" dirty="0">
                <a:cs typeface="Arial" panose="020B0604020202020204" pitchFamily="34" charset="0"/>
              </a:rPr>
              <a:t>.</a:t>
            </a:r>
          </a:p>
          <a:p>
            <a:endParaRPr lang="sr-Cyrl-RS" sz="2000" dirty="0">
              <a:cs typeface="Arial" panose="020B0604020202020204" pitchFamily="34" charset="0"/>
            </a:endParaRPr>
          </a:p>
          <a:p>
            <a:r>
              <a:rPr lang="sr-Cyrl-RS" sz="2000" dirty="0">
                <a:cs typeface="Arial" panose="020B0604020202020204" pitchFamily="34" charset="0"/>
              </a:rPr>
              <a:t>Постоје 3 значајна процеса у оплођењу:</a:t>
            </a:r>
          </a:p>
          <a:p>
            <a:pPr marL="0" indent="0">
              <a:buNone/>
            </a:pPr>
            <a:r>
              <a:rPr lang="sr-Cyrl-RS" sz="2000" dirty="0">
                <a:cs typeface="Arial" panose="020B0604020202020204" pitchFamily="34" charset="0"/>
              </a:rPr>
              <a:t>   1.активација сперматозоида</a:t>
            </a:r>
          </a:p>
          <a:p>
            <a:pPr marL="0" indent="0">
              <a:buNone/>
            </a:pPr>
            <a:r>
              <a:rPr lang="sr-Cyrl-RS" sz="2000" dirty="0">
                <a:cs typeface="Arial" panose="020B0604020202020204" pitchFamily="34" charset="0"/>
              </a:rPr>
              <a:t>   2.кортикална реакција јајне ћелије</a:t>
            </a:r>
          </a:p>
          <a:p>
            <a:pPr marL="0" indent="0">
              <a:buNone/>
            </a:pPr>
            <a:r>
              <a:rPr lang="sr-Cyrl-RS" sz="2000" dirty="0">
                <a:cs typeface="Arial" panose="020B0604020202020204" pitchFamily="34" charset="0"/>
              </a:rPr>
              <a:t>   3. спајање пронуклеуса полних ћелија, када долази до комбинације наследних фактора родитеља-</a:t>
            </a:r>
            <a:r>
              <a:rPr lang="sr-Cyrl-RS" sz="2000" dirty="0">
                <a:solidFill>
                  <a:srgbClr val="FF0000"/>
                </a:solidFill>
                <a:cs typeface="Arial" panose="020B0604020202020204" pitchFamily="34" charset="0"/>
              </a:rPr>
              <a:t>амфимиксис</a:t>
            </a:r>
            <a:r>
              <a:rPr lang="sr-Cyrl-RS" sz="2000" dirty="0">
                <a:cs typeface="Arial" panose="020B0604020202020204" pitchFamily="34" charset="0"/>
              </a:rPr>
              <a:t>.</a:t>
            </a:r>
            <a:endParaRPr lang="en-US" sz="2000" dirty="0"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Image result for fertility of gamet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764" y="4038600"/>
            <a:ext cx="35909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lated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7" y="1219200"/>
            <a:ext cx="314325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83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7E38F-A6AE-9952-D703-CA00BB7E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452" y="570271"/>
            <a:ext cx="8229600" cy="704088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</a:rPr>
              <a:t>Оплођење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22F91-05CC-9D18-E30D-B0FF17DEB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905000"/>
            <a:ext cx="8763000" cy="44958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Да би дошло до оплођења потребно је да: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/>
              <a:t> сперматозоиди </a:t>
            </a:r>
            <a:r>
              <a:rPr lang="sr-Cyrl-RS" dirty="0">
                <a:solidFill>
                  <a:srgbClr val="FF0000"/>
                </a:solidFill>
              </a:rPr>
              <a:t>дођу до јајне ћелије </a:t>
            </a:r>
            <a:r>
              <a:rPr lang="sr-Cyrl-RS" dirty="0"/>
              <a:t>у</a:t>
            </a:r>
          </a:p>
          <a:p>
            <a:pPr marL="0" indent="0">
              <a:buNone/>
            </a:pPr>
            <a:r>
              <a:rPr lang="sr-Cyrl-RS" dirty="0"/>
              <a:t>    репродуктивним </a:t>
            </a:r>
            <a:r>
              <a:rPr lang="sr-Cyrl-RS"/>
              <a:t>путевима жене</a:t>
            </a:r>
            <a:endParaRPr lang="sr-Cyrl-RS" dirty="0"/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/>
              <a:t>сперматозоиди </a:t>
            </a:r>
            <a:r>
              <a:rPr lang="sr-Cyrl-RS" dirty="0">
                <a:solidFill>
                  <a:srgbClr val="FF0000"/>
                </a:solidFill>
              </a:rPr>
              <a:t>буду доброг квалитета </a:t>
            </a:r>
            <a:r>
              <a:rPr lang="sr-Cyrl-RS" dirty="0"/>
              <a:t>(да их има у броју, да буду активно покретљиви, да семена течност блокира имунски одговор женског гениталног тракта на присуство страних ћелија)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/>
              <a:t> се </a:t>
            </a:r>
            <a:r>
              <a:rPr lang="sr-Cyrl-RS" dirty="0">
                <a:solidFill>
                  <a:srgbClr val="FF0000"/>
                </a:solidFill>
              </a:rPr>
              <a:t>рецептори</a:t>
            </a:r>
            <a:r>
              <a:rPr lang="sr-Cyrl-RS" dirty="0"/>
              <a:t> </a:t>
            </a:r>
            <a:r>
              <a:rPr lang="sr-Cyrl-RS" dirty="0">
                <a:solidFill>
                  <a:srgbClr val="FF0000"/>
                </a:solidFill>
              </a:rPr>
              <a:t>специфични за оплођење поклапају </a:t>
            </a:r>
            <a:r>
              <a:rPr lang="sr-Cyrl-RS" dirty="0"/>
              <a:t>на мембранама сперматозоида и јајне  ћелије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5289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3342-E596-1C7A-A673-00284F5DF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56488"/>
          </a:xfrm>
        </p:spPr>
        <p:txBody>
          <a:bodyPr>
            <a:normAutofit fontScale="90000"/>
          </a:bodyPr>
          <a:lstStyle/>
          <a:p>
            <a:r>
              <a:rPr lang="sr-Cyrl-RS" sz="3600" dirty="0">
                <a:solidFill>
                  <a:schemeClr val="tx1"/>
                </a:solidFill>
                <a:latin typeface="+mn-lt"/>
              </a:rPr>
              <a:t>Реакције у женском гениталном тракту које оспособљавају сперматозиде за оплођење: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E9B2-87CE-D3D8-BF12-DA2BD6C51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008120"/>
          </a:xfrm>
        </p:spPr>
        <p:txBody>
          <a:bodyPr/>
          <a:lstStyle/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</a:rPr>
              <a:t>капацитација</a:t>
            </a:r>
            <a:r>
              <a:rPr lang="sr-Cyrl-RS" dirty="0"/>
              <a:t>-биохемијско сазревање сперматозоида за које је неопходно и присуство </a:t>
            </a:r>
            <a:r>
              <a:rPr lang="sr-Cyrl-RS" dirty="0">
                <a:solidFill>
                  <a:srgbClr val="0070C0"/>
                </a:solidFill>
              </a:rPr>
              <a:t>прогестерона</a:t>
            </a:r>
          </a:p>
          <a:p>
            <a:pPr>
              <a:buFontTx/>
              <a:buChar char="-"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-  </a:t>
            </a:r>
            <a:r>
              <a:rPr lang="sr-Cyrl-RS" dirty="0">
                <a:solidFill>
                  <a:srgbClr val="FF0000"/>
                </a:solidFill>
              </a:rPr>
              <a:t>акрозомска реакција</a:t>
            </a:r>
            <a:r>
              <a:rPr lang="sr-Cyrl-RS" dirty="0"/>
              <a:t>-пуцање акрозома и ослобађање хидролитичких ензима</a:t>
            </a:r>
            <a:r>
              <a:rPr lang="sr-Cyrl-RS" dirty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6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Акрозомска реакција</a:t>
            </a:r>
            <a:endParaRPr lang="en-US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23" y="1676400"/>
            <a:ext cx="4876800" cy="5038726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>
                <a:cs typeface="Arial" panose="020B0604020202020204" pitchFamily="34" charset="0"/>
              </a:rPr>
              <a:t>Сперматозоид  додирује примарну опну јајне ћелије </a:t>
            </a:r>
            <a:r>
              <a:rPr lang="sr-Cyrl-RS" dirty="0">
                <a:solidFill>
                  <a:srgbClr val="002060"/>
                </a:solidFill>
                <a:cs typeface="Arial" panose="020B0604020202020204" pitchFamily="34" charset="0"/>
              </a:rPr>
              <a:t>акрозомом.</a:t>
            </a:r>
          </a:p>
          <a:p>
            <a:pPr marL="0" indent="0">
              <a:buNone/>
            </a:pPr>
            <a:endParaRPr lang="sr-Cyrl-RS" dirty="0">
              <a:cs typeface="Arial" panose="020B0604020202020204" pitchFamily="34" charset="0"/>
            </a:endParaRPr>
          </a:p>
          <a:p>
            <a:r>
              <a:rPr lang="sr-Cyrl-RS" dirty="0">
                <a:solidFill>
                  <a:srgbClr val="FF0000"/>
                </a:solidFill>
                <a:cs typeface="Arial" panose="020B0604020202020204" pitchFamily="34" charset="0"/>
              </a:rPr>
              <a:t>Акрозомска</a:t>
            </a:r>
            <a:r>
              <a:rPr lang="sr-Cyrl-RS" dirty="0">
                <a:cs typeface="Arial" panose="020B0604020202020204" pitchFamily="34" charset="0"/>
              </a:rPr>
              <a:t> реакција:</a:t>
            </a:r>
          </a:p>
          <a:p>
            <a:pPr marL="0" indent="0">
              <a:buNone/>
            </a:pPr>
            <a:r>
              <a:rPr lang="sr-Cyrl-RS" dirty="0">
                <a:cs typeface="Arial" panose="020B0604020202020204" pitchFamily="34" charset="0"/>
              </a:rPr>
              <a:t>  </a:t>
            </a:r>
            <a:r>
              <a:rPr lang="en-US" dirty="0">
                <a:cs typeface="Arial" panose="020B0604020202020204" pitchFamily="34" charset="0"/>
              </a:rPr>
              <a:t>1.</a:t>
            </a:r>
            <a:r>
              <a:rPr lang="sr-Cyrl-RS" dirty="0">
                <a:cs typeface="Arial" panose="020B0604020202020204" pitchFamily="34" charset="0"/>
              </a:rPr>
              <a:t>издуживање акрозома у виду тубуле</a:t>
            </a: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  2</a:t>
            </a:r>
            <a:r>
              <a:rPr lang="sr-Cyrl-RS" dirty="0">
                <a:cs typeface="Arial" panose="020B0604020202020204" pitchFamily="34" charset="0"/>
              </a:rPr>
              <a:t>.врх тубуле се спаја са примарном опном ј.ћ.</a:t>
            </a:r>
          </a:p>
          <a:p>
            <a:pPr marL="0" indent="0">
              <a:buNone/>
            </a:pPr>
            <a:r>
              <a:rPr lang="sr-Cyrl-RS" dirty="0">
                <a:cs typeface="Arial" panose="020B0604020202020204" pitchFamily="34" charset="0"/>
              </a:rPr>
              <a:t>3. ослобађање садржаја акрозомске везикуле (хидролитичких ензима)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r>
              <a:rPr lang="sr-Cyrl-RS" dirty="0">
                <a:cs typeface="Arial" panose="020B0604020202020204" pitchFamily="34" charset="0"/>
              </a:rPr>
              <a:t>Хидролитички ензими акрозома омогућавају продирање сперматозида у јајну ћелију.</a:t>
            </a: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2050" name="Picture 2" descr="Image result for acrosomal action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191000"/>
            <a:ext cx="30289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acrosomal action imag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65" y="2237854"/>
            <a:ext cx="3474720" cy="195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55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>
            <a:noAutofit/>
          </a:bodyPr>
          <a:lstStyle/>
          <a:p>
            <a:r>
              <a:rPr lang="sr-Cyrl-RS" sz="4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Кортикална реакција </a:t>
            </a:r>
            <a:br>
              <a:rPr lang="sr-Cyrl-RS" sz="4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sr-Cyrl-RS" sz="4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(активација јајне ћелије)</a:t>
            </a:r>
            <a:endParaRPr lang="en-US" sz="4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1912" y="1828800"/>
            <a:ext cx="5029200" cy="4648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sr-Cyrl-RS" dirty="0"/>
              <a:t>Додир сперматозоида и јајне ћелије изазива </a:t>
            </a:r>
            <a:r>
              <a:rPr lang="sr-Cyrl-RS" dirty="0">
                <a:solidFill>
                  <a:srgbClr val="FF0000"/>
                </a:solidFill>
              </a:rPr>
              <a:t>кортикалну</a:t>
            </a:r>
            <a:r>
              <a:rPr lang="sr-Cyrl-RS" dirty="0"/>
              <a:t> реакцију.</a:t>
            </a:r>
          </a:p>
          <a:p>
            <a:endParaRPr lang="sr-Cyrl-RS" dirty="0"/>
          </a:p>
          <a:p>
            <a:r>
              <a:rPr lang="sr-Cyrl-RS" dirty="0"/>
              <a:t>У </a:t>
            </a:r>
            <a:r>
              <a:rPr lang="en-US" i="1" dirty="0" err="1"/>
              <a:t>cortexu</a:t>
            </a:r>
            <a:r>
              <a:rPr lang="sr-Cyrl-RS" dirty="0"/>
              <a:t> јајне ћелије налазе се крупне вакуоле.</a:t>
            </a:r>
          </a:p>
          <a:p>
            <a:endParaRPr lang="sr-Cyrl-RS" i="1" dirty="0"/>
          </a:p>
          <a:p>
            <a:r>
              <a:rPr lang="sr-Cyrl-RS" dirty="0"/>
              <a:t>Кортикалне вакуоле пуцају  услед додира сперматозоида и јајне ћелије, настаје </a:t>
            </a:r>
            <a:r>
              <a:rPr lang="sr-Cyrl-RS" dirty="0">
                <a:solidFill>
                  <a:srgbClr val="FF0000"/>
                </a:solidFill>
              </a:rPr>
              <a:t>перивителински простор </a:t>
            </a:r>
            <a:r>
              <a:rPr lang="sr-Cyrl-RS" dirty="0"/>
              <a:t>који издиже мембрану вителину на површину- </a:t>
            </a:r>
            <a:r>
              <a:rPr lang="sr-Cyrl-RS" dirty="0">
                <a:solidFill>
                  <a:srgbClr val="FF0000"/>
                </a:solidFill>
              </a:rPr>
              <a:t>фертилизациона опна</a:t>
            </a:r>
            <a:r>
              <a:rPr lang="sr-Cyrl-RS" dirty="0"/>
              <a:t>.</a:t>
            </a:r>
          </a:p>
          <a:p>
            <a:pPr marL="0" indent="0">
              <a:buNone/>
            </a:pPr>
            <a:endParaRPr lang="sr-Cyrl-RS" dirty="0"/>
          </a:p>
          <a:p>
            <a:r>
              <a:rPr lang="sr-Cyrl-RS" dirty="0"/>
              <a:t>Фертилизациона опна спречава продор већег броја сперматозоида, образује се после продора првог сперматозоида.</a:t>
            </a:r>
            <a:endParaRPr lang="en-US" dirty="0"/>
          </a:p>
        </p:txBody>
      </p:sp>
      <p:pic>
        <p:nvPicPr>
          <p:cNvPr id="1026" name="Picture 2" descr="Image result for images of human fertilisation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9" b="11615"/>
          <a:stretch/>
        </p:blipFill>
        <p:spPr bwMode="auto">
          <a:xfrm>
            <a:off x="5638800" y="1591104"/>
            <a:ext cx="2743200" cy="178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C2AA6111-38CF-DAAA-CAA2-3F29FD68D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t="13333" r="3269" b="4100"/>
          <a:stretch/>
        </p:blipFill>
        <p:spPr bwMode="auto">
          <a:xfrm>
            <a:off x="4968271" y="3563457"/>
            <a:ext cx="3931920" cy="291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0AF6DA75-7CE8-F4AB-BCB9-0488A13AEE9B}"/>
              </a:ext>
            </a:extLst>
          </p:cNvPr>
          <p:cNvSpPr/>
          <p:nvPr/>
        </p:nvSpPr>
        <p:spPr>
          <a:xfrm>
            <a:off x="8534400" y="3867765"/>
            <a:ext cx="152400" cy="30480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3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811" y="762000"/>
            <a:ext cx="8457293" cy="6096000"/>
          </a:xfrm>
        </p:spPr>
        <p:txBody>
          <a:bodyPr>
            <a:normAutofit/>
          </a:bodyPr>
          <a:lstStyle/>
          <a:p>
            <a:r>
              <a:rPr lang="sr-Cyrl-RS" sz="1800" dirty="0">
                <a:cs typeface="Arial" panose="020B0604020202020204" pitchFamily="34" charset="0"/>
              </a:rPr>
              <a:t>На месту додира сперматозоида и ооците настаје испупчење на ооцити -</a:t>
            </a:r>
            <a:r>
              <a:rPr lang="sr-Cyrl-RS" sz="1800" dirty="0">
                <a:solidFill>
                  <a:srgbClr val="FF0000"/>
                </a:solidFill>
                <a:cs typeface="Arial" panose="020B0604020202020204" pitchFamily="34" charset="0"/>
              </a:rPr>
              <a:t>атрактивни конус</a:t>
            </a:r>
            <a:r>
              <a:rPr lang="sr-Cyrl-RS" sz="1800" dirty="0">
                <a:cs typeface="Arial" panose="020B0604020202020204" pitchFamily="34" charset="0"/>
              </a:rPr>
              <a:t>- пасивно увлачи главу и врат сперматозоида у унутрашњост ооците. </a:t>
            </a:r>
          </a:p>
          <a:p>
            <a:endParaRPr lang="sr-Cyrl-RS" sz="1800" dirty="0">
              <a:cs typeface="Arial" panose="020B0604020202020204" pitchFamily="34" charset="0"/>
            </a:endParaRPr>
          </a:p>
          <a:p>
            <a:r>
              <a:rPr lang="sr-Cyrl-RS" sz="1800" dirty="0">
                <a:cs typeface="Arial" panose="020B0604020202020204" pitchFamily="34" charset="0"/>
              </a:rPr>
              <a:t>Пут кретања сперматозоида унутар ооците је </a:t>
            </a:r>
            <a:r>
              <a:rPr lang="sr-Cyrl-RS" sz="1800" dirty="0">
                <a:solidFill>
                  <a:srgbClr val="FF0000"/>
                </a:solidFill>
                <a:cs typeface="Arial" panose="020B0604020202020204" pitchFamily="34" charset="0"/>
              </a:rPr>
              <a:t>стаза уласка</a:t>
            </a:r>
            <a:r>
              <a:rPr lang="sr-Cyrl-RS" sz="1800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sr-Cyrl-RS" sz="1800" dirty="0">
              <a:cs typeface="Arial" panose="020B0604020202020204" pitchFamily="34" charset="0"/>
            </a:endParaRPr>
          </a:p>
          <a:p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endParaRPr lang="sr-Cyrl-RS" sz="1800" dirty="0"/>
          </a:p>
          <a:p>
            <a:r>
              <a:rPr lang="sr-Cyrl-RS" sz="1800" dirty="0"/>
              <a:t>Ооцита се у том моменту налази на стадијуму метафазе</a:t>
            </a:r>
            <a:r>
              <a:rPr lang="en-US" sz="1800" dirty="0"/>
              <a:t> II</a:t>
            </a:r>
            <a:r>
              <a:rPr lang="sr-Cyrl-RS" sz="1800" dirty="0"/>
              <a:t>, тако да наставља и завршава другу мејотичку деобу. Настаје јајна ћелија (оотида), која садржи сет од 23 хромозома (</a:t>
            </a:r>
            <a:r>
              <a:rPr lang="en-US" sz="1800" dirty="0"/>
              <a:t>n</a:t>
            </a:r>
            <a:r>
              <a:rPr lang="sr-Cyrl-RS" sz="1800" dirty="0"/>
              <a:t>) </a:t>
            </a:r>
            <a:r>
              <a:rPr lang="en-US" sz="1800" dirty="0"/>
              <a:t> </a:t>
            </a:r>
            <a:r>
              <a:rPr lang="sr-Cyrl-RS" sz="1800" dirty="0"/>
              <a:t>и секундарно поларно тело.</a:t>
            </a:r>
            <a:endParaRPr lang="en-US" sz="1800" dirty="0"/>
          </a:p>
        </p:txBody>
      </p:sp>
      <p:pic>
        <p:nvPicPr>
          <p:cNvPr id="3074" name="Picture 2" descr="Image result for images of human fertilisa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6" y="2438400"/>
            <a:ext cx="441960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72CDED-0F0B-6D91-C057-76AB432C8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9282" y="2438400"/>
            <a:ext cx="3505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88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79"/>
            <a:ext cx="8229600" cy="91163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</a:rPr>
              <a:t>Спајање пронуклеуса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06114" cy="2941320"/>
          </a:xfrm>
        </p:spPr>
        <p:txBody>
          <a:bodyPr>
            <a:normAutofit fontScale="77500" lnSpcReduction="20000"/>
          </a:bodyPr>
          <a:lstStyle/>
          <a:p>
            <a:r>
              <a:rPr lang="sr-Cyrl-RS" sz="2800" dirty="0">
                <a:cs typeface="Arial" panose="020B0604020202020204" pitchFamily="34" charset="0"/>
              </a:rPr>
              <a:t>Сперматозоид се окреће за 180</a:t>
            </a:r>
            <a:r>
              <a:rPr lang="sr-Cyrl-RS" sz="2800" baseline="30000" dirty="0">
                <a:cs typeface="Arial" panose="020B0604020202020204" pitchFamily="34" charset="0"/>
              </a:rPr>
              <a:t>о</a:t>
            </a:r>
            <a:r>
              <a:rPr lang="sr-Cyrl-RS" sz="2800" dirty="0">
                <a:cs typeface="Arial" panose="020B0604020202020204" pitchFamily="34" charset="0"/>
              </a:rPr>
              <a:t>-тако да врат са центрозомом буде испред главе.</a:t>
            </a:r>
          </a:p>
          <a:p>
            <a:r>
              <a:rPr lang="sr-Cyrl-RS" sz="2800" dirty="0">
                <a:cs typeface="Arial" panose="020B0604020202020204" pitchFamily="34" charset="0"/>
              </a:rPr>
              <a:t>Око центрозома се образују зракасто поређане нити-</a:t>
            </a:r>
            <a:r>
              <a:rPr lang="sr-Cyrl-RS" sz="2800" dirty="0">
                <a:solidFill>
                  <a:srgbClr val="FF0000"/>
                </a:solidFill>
                <a:cs typeface="Arial" panose="020B0604020202020204" pitchFamily="34" charset="0"/>
              </a:rPr>
              <a:t>астер,које ће привући једро ј.ћ.</a:t>
            </a:r>
          </a:p>
          <a:p>
            <a:r>
              <a:rPr lang="sr-Cyrl-RS" sz="2800" dirty="0">
                <a:cs typeface="Arial" panose="020B0604020202020204" pitchFamily="34" charset="0"/>
              </a:rPr>
              <a:t>Пут пронуклеуса у току међусобног приближавања је  </a:t>
            </a:r>
            <a:r>
              <a:rPr lang="sr-Cyrl-RS" sz="2800" dirty="0">
                <a:solidFill>
                  <a:srgbClr val="FF0000"/>
                </a:solidFill>
                <a:cs typeface="Arial" panose="020B0604020202020204" pitchFamily="34" charset="0"/>
              </a:rPr>
              <a:t>стаза копулације.</a:t>
            </a:r>
            <a:endParaRPr 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r>
              <a:rPr lang="sr-Cyrl-RS" sz="2800" dirty="0">
                <a:cs typeface="Arial" panose="020B0604020202020204" pitchFamily="34" charset="0"/>
              </a:rPr>
              <a:t>Центрозом сперматозоида  се дели-настају 2 астера, пронуклеуси губе мембране, хромозоми се међусобно мешају (</a:t>
            </a:r>
            <a:r>
              <a:rPr lang="sr-Cyrl-RS" sz="2800" dirty="0">
                <a:solidFill>
                  <a:srgbClr val="FF0000"/>
                </a:solidFill>
                <a:cs typeface="Arial" panose="020B0604020202020204" pitchFamily="34" charset="0"/>
              </a:rPr>
              <a:t>амфимиксис</a:t>
            </a:r>
            <a:r>
              <a:rPr lang="sr-Cyrl-RS" sz="2800" dirty="0">
                <a:cs typeface="Arial" panose="020B0604020202020204" pitchFamily="34" charset="0"/>
              </a:rPr>
              <a:t>) и настаје </a:t>
            </a:r>
            <a:r>
              <a:rPr lang="sr-Cyrl-RS" sz="2800" dirty="0">
                <a:solidFill>
                  <a:srgbClr val="FF0000"/>
                </a:solidFill>
                <a:cs typeface="Arial" panose="020B0604020202020204" pitchFamily="34" charset="0"/>
              </a:rPr>
              <a:t>једро са 2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n</a:t>
            </a:r>
            <a:r>
              <a:rPr lang="sr-Cyrl-RS" sz="2800" dirty="0">
                <a:solidFill>
                  <a:srgbClr val="FF0000"/>
                </a:solidFill>
                <a:cs typeface="Arial" panose="020B0604020202020204" pitchFamily="34" charset="0"/>
              </a:rPr>
              <a:t> хромозома (амфинуклеус)</a:t>
            </a:r>
            <a:r>
              <a:rPr lang="sr-Cyrl-RS" sz="2800" dirty="0"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2" descr="Image result for pronuclei in fertilization 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465320"/>
            <a:ext cx="82677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383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>
                <a:solidFill>
                  <a:schemeClr val="tx1"/>
                </a:solidFill>
                <a:latin typeface="+mn-lt"/>
              </a:rPr>
              <a:t>Оплођење код сисара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5638800" cy="438912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>
                <a:cs typeface="Arial" panose="020B0604020202020204" pitchFamily="34" charset="0"/>
              </a:rPr>
              <a:t>Унутрашње, у јајоводу женке .</a:t>
            </a:r>
          </a:p>
          <a:p>
            <a:pPr marL="0" indent="0">
              <a:buNone/>
            </a:pPr>
            <a:endParaRPr lang="sr-Cyrl-RS" dirty="0">
              <a:cs typeface="Arial" panose="020B0604020202020204" pitchFamily="34" charset="0"/>
            </a:endParaRPr>
          </a:p>
          <a:p>
            <a:r>
              <a:rPr lang="sr-Cyrl-RS" dirty="0">
                <a:cs typeface="Arial" panose="020B0604020202020204" pitchFamily="34" charset="0"/>
              </a:rPr>
              <a:t>Сперматозоиди се транспортују до места оплођења:</a:t>
            </a:r>
          </a:p>
          <a:p>
            <a:pPr marL="514350" indent="-514350">
              <a:buAutoNum type="arabicPeriod"/>
            </a:pPr>
            <a:r>
              <a:rPr lang="sr-Cyrl-RS" dirty="0">
                <a:cs typeface="Arial" panose="020B0604020202020204" pitchFamily="34" charset="0"/>
              </a:rPr>
              <a:t>сопственом покретљивошћу</a:t>
            </a:r>
          </a:p>
          <a:p>
            <a:pPr marL="514350" indent="-514350">
              <a:buAutoNum type="arabicPeriod"/>
            </a:pPr>
            <a:r>
              <a:rPr lang="sr-Cyrl-RS" dirty="0">
                <a:cs typeface="Arial" panose="020B0604020202020204" pitchFamily="34" charset="0"/>
              </a:rPr>
              <a:t>контракцијама женског полног тракта.</a:t>
            </a:r>
          </a:p>
          <a:p>
            <a:pPr marL="514350" indent="-514350">
              <a:buAutoNum type="arabicPeriod"/>
            </a:pPr>
            <a:endParaRPr lang="sr-Cyrl-RS" dirty="0">
              <a:cs typeface="Arial" panose="020B0604020202020204" pitchFamily="34" charset="0"/>
            </a:endParaRPr>
          </a:p>
          <a:p>
            <a:r>
              <a:rPr lang="sr-Cyrl-RS" dirty="0">
                <a:cs typeface="Arial" panose="020B0604020202020204" pitchFamily="34" charset="0"/>
              </a:rPr>
              <a:t>Семена течност садржи </a:t>
            </a:r>
            <a:r>
              <a:rPr lang="sr-Cyrl-RS" dirty="0">
                <a:solidFill>
                  <a:srgbClr val="002060"/>
                </a:solidFill>
                <a:cs typeface="Arial" panose="020B0604020202020204" pitchFamily="34" charset="0"/>
              </a:rPr>
              <a:t>простагландине</a:t>
            </a:r>
            <a:r>
              <a:rPr lang="sr-Cyrl-RS" dirty="0">
                <a:cs typeface="Arial" panose="020B0604020202020204" pitchFamily="34" charset="0"/>
              </a:rPr>
              <a:t> (</a:t>
            </a:r>
            <a:r>
              <a:rPr lang="en-US" i="1" dirty="0" err="1">
                <a:cs typeface="Arial" panose="020B0604020202020204" pitchFamily="34" charset="0"/>
              </a:rPr>
              <a:t>vesicule</a:t>
            </a:r>
            <a:r>
              <a:rPr lang="en-US" i="1" dirty="0">
                <a:cs typeface="Arial" panose="020B0604020202020204" pitchFamily="34" charset="0"/>
              </a:rPr>
              <a:t> </a:t>
            </a:r>
            <a:r>
              <a:rPr lang="en-US" i="1" dirty="0" err="1">
                <a:cs typeface="Arial" panose="020B0604020202020204" pitchFamily="34" charset="0"/>
              </a:rPr>
              <a:t>seminalis</a:t>
            </a:r>
            <a:r>
              <a:rPr lang="en-US" i="1" dirty="0">
                <a:cs typeface="Arial" panose="020B0604020202020204" pitchFamily="34" charset="0"/>
              </a:rPr>
              <a:t>), </a:t>
            </a:r>
            <a:r>
              <a:rPr lang="sr-Cyrl-RS" dirty="0">
                <a:cs typeface="Arial" panose="020B0604020202020204" pitchFamily="34" charset="0"/>
              </a:rPr>
              <a:t>који повећавају покретљивост  утеруса.</a:t>
            </a:r>
          </a:p>
          <a:p>
            <a:pPr marL="514350" indent="-514350">
              <a:buAutoNum type="arabicPeriod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endParaRPr lang="en-US" dirty="0"/>
          </a:p>
        </p:txBody>
      </p:sp>
      <p:pic>
        <p:nvPicPr>
          <p:cNvPr id="5122" name="Picture 2" descr="Image result for fertilization 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09800"/>
            <a:ext cx="38100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013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1144</TotalTime>
  <Words>755</Words>
  <Application>Microsoft Office PowerPoint</Application>
  <PresentationFormat>On-screen Show (4:3)</PresentationFormat>
  <Paragraphs>100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Constantia</vt:lpstr>
      <vt:lpstr>Wingdings</vt:lpstr>
      <vt:lpstr>Wingdings 2</vt:lpstr>
      <vt:lpstr>Flow</vt:lpstr>
      <vt:lpstr>Оплођење код сисара</vt:lpstr>
      <vt:lpstr>Оплођење-фертилизација</vt:lpstr>
      <vt:lpstr>Оплођење</vt:lpstr>
      <vt:lpstr>Реакције у женском гениталном тракту које оспособљавају сперматозиде за оплођење:</vt:lpstr>
      <vt:lpstr>Акрозомска реакција</vt:lpstr>
      <vt:lpstr>Кортикална реакција  (активација јајне ћелије)</vt:lpstr>
      <vt:lpstr>PowerPoint Presentation</vt:lpstr>
      <vt:lpstr>Спајање пронуклеуса</vt:lpstr>
      <vt:lpstr>Оплођење код сисара</vt:lpstr>
      <vt:lpstr>Оплођење код сисара</vt:lpstr>
      <vt:lpstr>Оплођење код сисара</vt:lpstr>
      <vt:lpstr>Оплођење код сисара</vt:lpstr>
      <vt:lpstr>Модификације процеса оплођења</vt:lpstr>
      <vt:lpstr>Андрогенеза и партеногенеза код човека</vt:lpstr>
      <vt:lpstr>Партеногенеза код човека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 Оплођење код сисара</dc:title>
  <dc:creator>Olivera Djordjevic</dc:creator>
  <cp:lastModifiedBy>Olivera Milošević-Đorđević</cp:lastModifiedBy>
  <cp:revision>56</cp:revision>
  <dcterms:created xsi:type="dcterms:W3CDTF">2018-07-24T19:24:16Z</dcterms:created>
  <dcterms:modified xsi:type="dcterms:W3CDTF">2023-08-29T17:13:54Z</dcterms:modified>
</cp:coreProperties>
</file>